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62" r:id="rId4"/>
    <p:sldId id="263" r:id="rId5"/>
    <p:sldId id="264" r:id="rId6"/>
    <p:sldId id="270" r:id="rId7"/>
    <p:sldId id="273" r:id="rId8"/>
    <p:sldId id="267" r:id="rId9"/>
    <p:sldId id="258" r:id="rId10"/>
    <p:sldId id="271" r:id="rId11"/>
    <p:sldId id="268" r:id="rId12"/>
    <p:sldId id="274" r:id="rId13"/>
    <p:sldId id="269" r:id="rId14"/>
    <p:sldId id="272" r:id="rId15"/>
    <p:sldId id="275" r:id="rId1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2BF"/>
    <a:srgbClr val="01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03A56C9-9978-4754-A205-EC0F16C6862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E315C81-60E1-46D8-B65D-56D40F0493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wmf"/><Relationship Id="rId7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5.wmf"/><Relationship Id="rId5" Type="http://schemas.openxmlformats.org/officeDocument/2006/relationships/image" Target="../media/image17.jpeg"/><Relationship Id="rId10" Type="http://schemas.openxmlformats.org/officeDocument/2006/relationships/image" Target="../media/image4.gif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676400"/>
            <a:ext cx="75200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Unlocking the Economic Benefits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Digital Signage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video w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3505200"/>
            <a:ext cx="3517385" cy="2924175"/>
          </a:xfrm>
          <a:prstGeom prst="rect">
            <a:avLst/>
          </a:prstGeom>
        </p:spPr>
      </p:pic>
      <p:pic>
        <p:nvPicPr>
          <p:cNvPr id="7" name="Picture 6" descr="gallery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5943600"/>
            <a:ext cx="1600200" cy="681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7614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Digital Signage Benefits to the Value Chain </a:t>
            </a:r>
            <a:endParaRPr lang="en-US" sz="28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1371600"/>
            <a:ext cx="7772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Unlocking Economic Benefits of Digital Signage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524000" y="2438400"/>
            <a:ext cx="457200" cy="2133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191000" y="2438400"/>
            <a:ext cx="4572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858000" y="2438400"/>
            <a:ext cx="4572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62000" y="4953000"/>
            <a:ext cx="19812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Sign Companies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9000" y="4953000"/>
            <a:ext cx="198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Customers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096000" y="4953000"/>
            <a:ext cx="198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2895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562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20" name="Picture 19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2" animBg="1"/>
      <p:bldP spid="12" grpId="1" animBg="1"/>
      <p:bldP spid="13" grpId="1" animBg="1"/>
      <p:bldP spid="14" grpId="2" animBg="1"/>
      <p:bldP spid="15" grpId="1" animBg="1"/>
      <p:bldP spid="16" grpId="1" animBg="1"/>
      <p:bldP spid="17" grpId="1" animBg="1"/>
      <p:bldP spid="1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24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Benefits to…</a:t>
            </a:r>
            <a:endParaRPr lang="en-US" sz="28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71800" y="838200"/>
            <a:ext cx="30480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Sign Companies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17" idx="2"/>
          </p:cNvCxnSpPr>
          <p:nvPr/>
        </p:nvCxnSpPr>
        <p:spPr>
          <a:xfrm>
            <a:off x="4495800" y="1371600"/>
            <a:ext cx="0" cy="990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24000" y="2362200"/>
            <a:ext cx="609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240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958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200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62000" y="312420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Expand Business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3733800" y="312420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Make Money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858000" y="312420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Position in Digital Future World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52400" y="4572000"/>
            <a:ext cx="314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Reason to Call Up Customers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52400" y="4964668"/>
            <a:ext cx="334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Leverage Existing Relationships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99084" y="4572000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No Capital Expense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399084" y="4964668"/>
            <a:ext cx="2448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No Inventory Expense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399084" y="5345668"/>
            <a:ext cx="263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Increased Sales &amp; Profit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523284" y="4572000"/>
            <a:ext cx="23471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Be Prepared for Shift</a:t>
            </a:r>
          </a:p>
          <a:p>
            <a:r>
              <a:rPr lang="en-US" sz="1600" dirty="0" smtClean="0"/>
              <a:t>     to Digital</a:t>
            </a:r>
            <a:endParaRPr lang="en-US" dirty="0"/>
          </a:p>
        </p:txBody>
      </p:sp>
      <p:pic>
        <p:nvPicPr>
          <p:cNvPr id="52" name="Picture 51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53" name="Picture 52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1015" y="5421868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1600" dirty="0" smtClean="0"/>
              <a:t>Reinforce Print Messaging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9" grpId="0" animBg="1"/>
      <p:bldP spid="33" grpId="0" animBg="1"/>
      <p:bldP spid="34" grpId="0" animBg="1"/>
      <p:bldP spid="36" grpId="0"/>
      <p:bldP spid="41" grpId="0"/>
      <p:bldP spid="42" grpId="0"/>
      <p:bldP spid="43" grpId="0"/>
      <p:bldP spid="44" grpId="0"/>
      <p:bldP spid="45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6455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How Sign Companies Make Money…</a:t>
            </a:r>
            <a:endParaRPr lang="en-US" sz="28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7200" y="5334000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Digital Signage </a:t>
            </a:r>
            <a:r>
              <a:rPr lang="en-US" dirty="0" smtClean="0">
                <a:solidFill>
                  <a:srgbClr val="FFFF00"/>
                </a:solidFill>
              </a:rPr>
              <a:t>Cost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828800" y="4419600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Digital Signage </a:t>
            </a:r>
            <a:r>
              <a:rPr lang="en-US" dirty="0" smtClean="0">
                <a:solidFill>
                  <a:srgbClr val="FFFF00"/>
                </a:solidFill>
              </a:rPr>
              <a:t>Mark-Up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124200" y="35052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SurroundsEnclosures</a:t>
            </a:r>
            <a:r>
              <a:rPr lang="en-US" dirty="0" smtClean="0">
                <a:solidFill>
                  <a:srgbClr val="FFFF00"/>
                </a:solidFill>
              </a:rPr>
              <a:t> Wraps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86000" y="4126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DA2BF"/>
                </a:solidFill>
              </a:rPr>
              <a:t>$$</a:t>
            </a:r>
            <a:endParaRPr lang="en-US" b="1" dirty="0">
              <a:solidFill>
                <a:srgbClr val="2DA2B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57600" y="321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DA2BF"/>
                </a:solidFill>
              </a:rPr>
              <a:t>$$</a:t>
            </a:r>
            <a:endParaRPr lang="en-US" b="1" dirty="0">
              <a:solidFill>
                <a:srgbClr val="2DA2BF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572000" y="2590800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Content </a:t>
            </a:r>
            <a:r>
              <a:rPr lang="en-US" sz="1200" dirty="0" smtClean="0">
                <a:solidFill>
                  <a:srgbClr val="FFFF00"/>
                </a:solidFill>
              </a:rPr>
              <a:t>(Graphic Design</a:t>
            </a:r>
            <a:r>
              <a:rPr lang="en-US" sz="1200" dirty="0" smtClean="0"/>
              <a:t>)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105400" y="2297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DA2BF"/>
                </a:solidFill>
              </a:rPr>
              <a:t>$$</a:t>
            </a:r>
            <a:endParaRPr lang="en-US" b="1" dirty="0">
              <a:solidFill>
                <a:srgbClr val="2DA2B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943600" y="1676400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Installation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400800" y="13832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DA2BF"/>
                </a:solidFill>
              </a:rPr>
              <a:t>$$</a:t>
            </a:r>
            <a:endParaRPr lang="en-US" b="1" dirty="0">
              <a:solidFill>
                <a:srgbClr val="2DA2BF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7315200" y="750332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Service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772400" y="457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DA2BF"/>
                </a:solidFill>
              </a:rPr>
              <a:t>$$</a:t>
            </a:r>
            <a:endParaRPr lang="en-US" b="1" dirty="0">
              <a:solidFill>
                <a:srgbClr val="2DA2BF"/>
              </a:solidFill>
            </a:endParaRPr>
          </a:p>
        </p:txBody>
      </p:sp>
      <p:sp>
        <p:nvSpPr>
          <p:cNvPr id="49" name="7-Point Star 48"/>
          <p:cNvSpPr/>
          <p:nvPr/>
        </p:nvSpPr>
        <p:spPr>
          <a:xfrm>
            <a:off x="6324600" y="4572000"/>
            <a:ext cx="2133600" cy="1676400"/>
          </a:xfrm>
          <a:prstGeom prst="star7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171C5"/>
                </a:solidFill>
              </a:rPr>
              <a:t>All Good Margin</a:t>
            </a:r>
            <a:endParaRPr lang="en-US" b="1" dirty="0">
              <a:solidFill>
                <a:srgbClr val="0171C5"/>
              </a:solidFill>
            </a:endParaRPr>
          </a:p>
        </p:txBody>
      </p:sp>
      <p:sp>
        <p:nvSpPr>
          <p:cNvPr id="51" name="7-Point Star 50"/>
          <p:cNvSpPr/>
          <p:nvPr/>
        </p:nvSpPr>
        <p:spPr>
          <a:xfrm>
            <a:off x="533400" y="1143000"/>
            <a:ext cx="2362200" cy="1981200"/>
          </a:xfrm>
          <a:prstGeom prst="star7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0171C5"/>
                </a:solidFill>
              </a:rPr>
              <a:t> No Inventory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0171C5"/>
                </a:solidFill>
              </a:rPr>
              <a:t> No </a:t>
            </a:r>
            <a:r>
              <a:rPr lang="en-US" sz="1200" b="1" dirty="0" err="1" smtClean="0">
                <a:solidFill>
                  <a:srgbClr val="0171C5"/>
                </a:solidFill>
              </a:rPr>
              <a:t>CapEx</a:t>
            </a:r>
            <a:endParaRPr lang="en-US" sz="1200" b="1" dirty="0" smtClean="0">
              <a:solidFill>
                <a:srgbClr val="0171C5"/>
              </a:solidFill>
            </a:endParaRP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0171C5"/>
                </a:solidFill>
              </a:rPr>
              <a:t> Immediate Availability</a:t>
            </a:r>
            <a:endParaRPr lang="en-US" sz="1200" b="1" dirty="0">
              <a:solidFill>
                <a:srgbClr val="0171C5"/>
              </a:solidFill>
            </a:endParaRPr>
          </a:p>
        </p:txBody>
      </p:sp>
      <p:pic>
        <p:nvPicPr>
          <p:cNvPr id="52" name="Picture 51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5918674"/>
            <a:ext cx="1066800" cy="710726"/>
          </a:xfrm>
          <a:prstGeom prst="rect">
            <a:avLst/>
          </a:prstGeom>
        </p:spPr>
      </p:pic>
      <p:pic>
        <p:nvPicPr>
          <p:cNvPr id="53" name="Picture 52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5945631"/>
            <a:ext cx="1600200" cy="658026"/>
          </a:xfrm>
          <a:prstGeom prst="rect">
            <a:avLst/>
          </a:prstGeom>
        </p:spPr>
      </p:pic>
      <p:sp>
        <p:nvSpPr>
          <p:cNvPr id="27" name="Flowchart: Multidocument 26"/>
          <p:cNvSpPr/>
          <p:nvPr/>
        </p:nvSpPr>
        <p:spPr>
          <a:xfrm>
            <a:off x="5257423" y="3892070"/>
            <a:ext cx="1295400" cy="914400"/>
          </a:xfrm>
          <a:prstGeom prst="flowChartMulti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171C5"/>
                </a:solidFill>
              </a:rPr>
              <a:t>Scale Benefits</a:t>
            </a:r>
            <a:endParaRPr lang="en-US" sz="1400" b="1" dirty="0">
              <a:solidFill>
                <a:srgbClr val="0171C5"/>
              </a:solidFill>
            </a:endParaRPr>
          </a:p>
        </p:txBody>
      </p:sp>
      <p:sp>
        <p:nvSpPr>
          <p:cNvPr id="28" name="Striped Right Arrow 27"/>
          <p:cNvSpPr/>
          <p:nvPr/>
        </p:nvSpPr>
        <p:spPr>
          <a:xfrm rot="19322450">
            <a:off x="5683979" y="3455917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riped Right Arrow 28"/>
          <p:cNvSpPr/>
          <p:nvPr/>
        </p:nvSpPr>
        <p:spPr>
          <a:xfrm rot="8510744">
            <a:off x="4464780" y="4446517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30" grpId="0" animBg="1"/>
      <p:bldP spid="35" grpId="0"/>
      <p:bldP spid="37" grpId="0"/>
      <p:bldP spid="38" grpId="0" animBg="1"/>
      <p:bldP spid="39" grpId="0"/>
      <p:bldP spid="40" grpId="0" animBg="1"/>
      <p:bldP spid="46" grpId="0"/>
      <p:bldP spid="47" grpId="0" animBg="1"/>
      <p:bldP spid="48" grpId="0"/>
      <p:bldP spid="51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766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Make Money Selling “Value-Added Digital Signage”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09600" y="3962400"/>
            <a:ext cx="2590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Surrounds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Enclosures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Wraps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09600" y="1371600"/>
            <a:ext cx="2590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Content /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Graphic Design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2590800"/>
            <a:ext cx="8443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#1 -  Your End Customer May Do Own In-House Graphics – </a:t>
            </a:r>
            <a:r>
              <a:rPr lang="en-US" u="sng" dirty="0" smtClean="0"/>
              <a:t>Still Quote Them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3059668"/>
            <a:ext cx="7738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#2 -  You May Not Have Trained In-House Graphics, </a:t>
            </a:r>
            <a:r>
              <a:rPr lang="en-US" u="sng" dirty="0" smtClean="0"/>
              <a:t>Use a Third Party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5345668"/>
            <a:ext cx="832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#3 -  Create Brochures or Web-Page with Images of Enclosures, Surrounds,</a:t>
            </a:r>
          </a:p>
          <a:p>
            <a:r>
              <a:rPr lang="en-US" dirty="0" smtClean="0"/>
              <a:t>              and Wraps to Drive Increased Revenue.</a:t>
            </a:r>
            <a:endParaRPr lang="en-US" dirty="0"/>
          </a:p>
        </p:txBody>
      </p:sp>
      <p:pic>
        <p:nvPicPr>
          <p:cNvPr id="23" name="Picture 22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5916643"/>
            <a:ext cx="1066800" cy="710726"/>
          </a:xfrm>
          <a:prstGeom prst="rect">
            <a:avLst/>
          </a:prstGeom>
        </p:spPr>
      </p:pic>
      <p:pic>
        <p:nvPicPr>
          <p:cNvPr id="25" name="Picture 24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943600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animBg="1"/>
      <p:bldP spid="19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766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Make Money Selling “Value-Added Digital Signage”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09600" y="2895600"/>
            <a:ext cx="2590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Service &amp; Support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09600" y="1066800"/>
            <a:ext cx="2590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Installation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1981200"/>
            <a:ext cx="7998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#4 -  Make Money on Installations with Easy-to-Use Standardized Mounts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4050268"/>
            <a:ext cx="720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#6 -  Quote Customers on Annual Service &amp; Support Agreements</a:t>
            </a:r>
            <a:endParaRPr lang="en-US" dirty="0"/>
          </a:p>
        </p:txBody>
      </p:sp>
      <p:pic>
        <p:nvPicPr>
          <p:cNvPr id="23" name="Picture 22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5916643"/>
            <a:ext cx="1066800" cy="710726"/>
          </a:xfrm>
          <a:prstGeom prst="rect">
            <a:avLst/>
          </a:prstGeom>
        </p:spPr>
      </p:pic>
      <p:pic>
        <p:nvPicPr>
          <p:cNvPr id="25" name="Picture 24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943600"/>
            <a:ext cx="1600200" cy="65802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09600" y="4572000"/>
            <a:ext cx="2590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Project Scale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726668"/>
            <a:ext cx="6673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#7 -  Take Advantage of the Benefits of Larger Project Scale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2373868"/>
            <a:ext cx="6331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Tip #5 -  Upside From Additional Infrastructure: Cabling,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animBg="1"/>
      <p:bldP spid="19" grpId="0"/>
      <p:bldP spid="22" grpId="0"/>
      <p:bldP spid="10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7614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Digital Signage Benefits to the Value Chain </a:t>
            </a:r>
            <a:endParaRPr lang="en-US" sz="28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1371600"/>
            <a:ext cx="7772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Unlocking Economic Benefits of Digital Signage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524000" y="2438400"/>
            <a:ext cx="4572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191000" y="2438400"/>
            <a:ext cx="457200" cy="2133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858000" y="2438400"/>
            <a:ext cx="4572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62000" y="4953000"/>
            <a:ext cx="198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Sign Companies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9000" y="4953000"/>
            <a:ext cx="19812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Customers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096000" y="4953000"/>
            <a:ext cx="198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2895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562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20" name="Picture 19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81000" y="391180"/>
            <a:ext cx="8681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Digital Signage Popular Vertical Markets – End Customers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6071074"/>
            <a:ext cx="1066800" cy="710726"/>
          </a:xfrm>
          <a:prstGeom prst="rect">
            <a:avLst/>
          </a:prstGeom>
        </p:spPr>
      </p:pic>
      <p:pic>
        <p:nvPicPr>
          <p:cNvPr id="23" name="Picture 22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6098031"/>
            <a:ext cx="1600200" cy="65802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95400" y="29718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Retail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073157" y="2971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Medical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724400" y="29718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Corporate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400800" y="297180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Food Service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990600" y="48006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Hospitality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019628" y="48006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Banking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876800" y="48006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Religion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548244" y="48006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Education</a:t>
            </a:r>
            <a:endParaRPr lang="en-US" b="1" dirty="0"/>
          </a:p>
        </p:txBody>
      </p:sp>
      <p:pic>
        <p:nvPicPr>
          <p:cNvPr id="31" name="Picture 30" descr="bank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3644900"/>
            <a:ext cx="1719943" cy="1003300"/>
          </a:xfrm>
          <a:prstGeom prst="rect">
            <a:avLst/>
          </a:prstGeom>
        </p:spPr>
      </p:pic>
      <p:pic>
        <p:nvPicPr>
          <p:cNvPr id="32" name="Picture 31" descr="edcucati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657600"/>
            <a:ext cx="1905000" cy="992188"/>
          </a:xfrm>
          <a:prstGeom prst="rect">
            <a:avLst/>
          </a:prstGeom>
        </p:spPr>
      </p:pic>
      <p:pic>
        <p:nvPicPr>
          <p:cNvPr id="33" name="Picture 32" descr="Corporat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19613" y="1788266"/>
            <a:ext cx="1652587" cy="1107334"/>
          </a:xfrm>
          <a:prstGeom prst="rect">
            <a:avLst/>
          </a:prstGeom>
        </p:spPr>
      </p:pic>
      <p:pic>
        <p:nvPicPr>
          <p:cNvPr id="34" name="Picture 33" descr="Food Servic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48400" y="1788266"/>
            <a:ext cx="2028825" cy="1028700"/>
          </a:xfrm>
          <a:prstGeom prst="rect">
            <a:avLst/>
          </a:prstGeom>
        </p:spPr>
      </p:pic>
      <p:pic>
        <p:nvPicPr>
          <p:cNvPr id="35" name="Picture 34" descr="hospitalit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5825" y="3581400"/>
            <a:ext cx="1628775" cy="1089482"/>
          </a:xfrm>
          <a:prstGeom prst="rect">
            <a:avLst/>
          </a:prstGeom>
        </p:spPr>
      </p:pic>
      <p:pic>
        <p:nvPicPr>
          <p:cNvPr id="36" name="Picture 35" descr="Medical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67000" y="1712066"/>
            <a:ext cx="1752600" cy="1152144"/>
          </a:xfrm>
          <a:prstGeom prst="rect">
            <a:avLst/>
          </a:prstGeom>
        </p:spPr>
      </p:pic>
      <p:pic>
        <p:nvPicPr>
          <p:cNvPr id="37" name="Picture 36" descr="Retail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5740" y="1788266"/>
            <a:ext cx="1745060" cy="1019174"/>
          </a:xfrm>
          <a:prstGeom prst="rect">
            <a:avLst/>
          </a:prstGeom>
        </p:spPr>
      </p:pic>
      <p:pic>
        <p:nvPicPr>
          <p:cNvPr id="38" name="Picture 37" descr="religion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95800" y="3733800"/>
            <a:ext cx="17145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73564" y="3059668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Check-out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62648" y="3048000"/>
            <a:ext cx="1404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Menu Boards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2475" y="3048000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Workforce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Communications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9107" y="3048000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Shelf Media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5334000"/>
            <a:ext cx="125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Video Walls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43183" y="5334000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In-store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Promotions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2415" y="5334000"/>
            <a:ext cx="119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600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Party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Advertising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6450" y="5334000"/>
            <a:ext cx="1305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Wayfinding/ </a:t>
            </a:r>
          </a:p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Directories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391180"/>
            <a:ext cx="7741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Digital Signage Popular End Customer Applications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lerbergs-check-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" y="1676400"/>
            <a:ext cx="1943100" cy="1295400"/>
          </a:xfrm>
          <a:prstGeom prst="rect">
            <a:avLst/>
          </a:prstGeom>
        </p:spPr>
      </p:pic>
      <p:pic>
        <p:nvPicPr>
          <p:cNvPr id="21" name="Picture 20" descr="Restaurant-Carousel-Krispy-Kre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6933" y="1676400"/>
            <a:ext cx="2015067" cy="1295400"/>
          </a:xfrm>
          <a:prstGeom prst="rect">
            <a:avLst/>
          </a:prstGeom>
        </p:spPr>
      </p:pic>
      <p:pic>
        <p:nvPicPr>
          <p:cNvPr id="22" name="Picture 21" descr="workfor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0669" y="1695450"/>
            <a:ext cx="2018731" cy="1352550"/>
          </a:xfrm>
          <a:prstGeom prst="rect">
            <a:avLst/>
          </a:prstGeom>
        </p:spPr>
      </p:pic>
      <p:pic>
        <p:nvPicPr>
          <p:cNvPr id="23" name="Picture 22" descr="shelfed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1676400"/>
            <a:ext cx="1905000" cy="1364457"/>
          </a:xfrm>
          <a:prstGeom prst="rect">
            <a:avLst/>
          </a:prstGeom>
        </p:spPr>
      </p:pic>
      <p:pic>
        <p:nvPicPr>
          <p:cNvPr id="24" name="Picture 23" descr="Video-wal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4348" y="3962400"/>
            <a:ext cx="1960252" cy="1295400"/>
          </a:xfrm>
          <a:prstGeom prst="rect">
            <a:avLst/>
          </a:prstGeom>
        </p:spPr>
      </p:pic>
      <p:pic>
        <p:nvPicPr>
          <p:cNvPr id="25" name="Picture 24" descr="instor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83244" y="3886200"/>
            <a:ext cx="1836356" cy="1371599"/>
          </a:xfrm>
          <a:prstGeom prst="rect">
            <a:avLst/>
          </a:prstGeom>
        </p:spPr>
      </p:pic>
      <p:pic>
        <p:nvPicPr>
          <p:cNvPr id="26" name="Picture 25" descr="3rd part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3733800"/>
            <a:ext cx="1676400" cy="1554163"/>
          </a:xfrm>
          <a:prstGeom prst="rect">
            <a:avLst/>
          </a:prstGeom>
        </p:spPr>
      </p:pic>
      <p:pic>
        <p:nvPicPr>
          <p:cNvPr id="27" name="Picture 26" descr="Building-physician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77000" y="3886200"/>
            <a:ext cx="2418986" cy="1362075"/>
          </a:xfrm>
          <a:prstGeom prst="rect">
            <a:avLst/>
          </a:prstGeom>
        </p:spPr>
      </p:pic>
      <p:pic>
        <p:nvPicPr>
          <p:cNvPr id="28" name="Picture 27" descr="bds42a-02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981200" y="5994874"/>
            <a:ext cx="1066800" cy="710726"/>
          </a:xfrm>
          <a:prstGeom prst="rect">
            <a:avLst/>
          </a:prstGeom>
        </p:spPr>
      </p:pic>
      <p:pic>
        <p:nvPicPr>
          <p:cNvPr id="29" name="Picture 28" descr="gallery-logo.eps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8600" y="6021831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2438400" y="838200"/>
            <a:ext cx="4114800" cy="533400"/>
          </a:xfrm>
          <a:prstGeom prst="roundRect">
            <a:avLst/>
          </a:prstGeom>
          <a:solidFill>
            <a:srgbClr val="017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Benefits to End Customer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17" idx="2"/>
          </p:cNvCxnSpPr>
          <p:nvPr/>
        </p:nvCxnSpPr>
        <p:spPr>
          <a:xfrm>
            <a:off x="4495800" y="1371600"/>
            <a:ext cx="0" cy="990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24000" y="2362200"/>
            <a:ext cx="609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240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958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20000" y="2362200"/>
            <a:ext cx="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62000" y="3124200"/>
            <a:ext cx="1600200" cy="1524000"/>
          </a:xfrm>
          <a:prstGeom prst="ellipse">
            <a:avLst/>
          </a:prstGeom>
          <a:solidFill>
            <a:srgbClr val="017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Reduce Costs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3733800" y="3124200"/>
            <a:ext cx="1600200" cy="1524000"/>
          </a:xfrm>
          <a:prstGeom prst="ellipse">
            <a:avLst/>
          </a:prstGeom>
          <a:solidFill>
            <a:srgbClr val="017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Increase Sales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781800" y="3124200"/>
            <a:ext cx="1752600" cy="1524000"/>
          </a:xfrm>
          <a:prstGeom prst="ellipse">
            <a:avLst/>
          </a:prstGeom>
          <a:solidFill>
            <a:srgbClr val="017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Qualitative</a:t>
            </a:r>
            <a:endParaRPr lang="en-US" dirty="0"/>
          </a:p>
        </p:txBody>
      </p:sp>
      <p:pic>
        <p:nvPicPr>
          <p:cNvPr id="52" name="Picture 51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53" name="Picture 52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4289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End User Business Benefits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13716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Reduce Costs of   Production, Distribution and Labor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 smtClean="0"/>
              <a:t>Spread Initial Cost of Digital Signage over 5+ Years</a:t>
            </a:r>
            <a:endParaRPr lang="en-US" sz="1100" dirty="0"/>
          </a:p>
        </p:txBody>
      </p:sp>
      <p:sp>
        <p:nvSpPr>
          <p:cNvPr id="41" name="Rectangle 40"/>
          <p:cNvSpPr/>
          <p:nvPr/>
        </p:nvSpPr>
        <p:spPr>
          <a:xfrm>
            <a:off x="685800" y="9906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Reduce Cost</a:t>
            </a:r>
            <a:endParaRPr lang="en-US" b="1" dirty="0"/>
          </a:p>
        </p:txBody>
      </p:sp>
      <p:sp>
        <p:nvSpPr>
          <p:cNvPr id="53" name="Rectangle 52"/>
          <p:cNvSpPr/>
          <p:nvPr/>
        </p:nvSpPr>
        <p:spPr>
          <a:xfrm>
            <a:off x="4876800" y="9906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Sales Promotion</a:t>
            </a:r>
            <a:endParaRPr lang="en-US" b="1" dirty="0"/>
          </a:p>
        </p:txBody>
      </p:sp>
      <p:sp>
        <p:nvSpPr>
          <p:cNvPr id="54" name="Rectangle 53"/>
          <p:cNvSpPr/>
          <p:nvPr/>
        </p:nvSpPr>
        <p:spPr>
          <a:xfrm>
            <a:off x="6858000" y="4724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Ambience</a:t>
            </a:r>
            <a:endParaRPr lang="en-US" b="1" dirty="0"/>
          </a:p>
        </p:txBody>
      </p:sp>
      <p:sp>
        <p:nvSpPr>
          <p:cNvPr id="55" name="Rectangle 54"/>
          <p:cNvSpPr/>
          <p:nvPr/>
        </p:nvSpPr>
        <p:spPr>
          <a:xfrm>
            <a:off x="6858000" y="9906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Branding</a:t>
            </a:r>
            <a:endParaRPr lang="en-US" b="1" dirty="0"/>
          </a:p>
        </p:txBody>
      </p:sp>
      <p:sp>
        <p:nvSpPr>
          <p:cNvPr id="56" name="Rectangle 55"/>
          <p:cNvSpPr/>
          <p:nvPr/>
        </p:nvSpPr>
        <p:spPr>
          <a:xfrm>
            <a:off x="2667000" y="4724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Customer Support</a:t>
            </a:r>
            <a:endParaRPr lang="en-US" b="1" dirty="0"/>
          </a:p>
        </p:txBody>
      </p:sp>
      <p:sp>
        <p:nvSpPr>
          <p:cNvPr id="57" name="Rectangle 56"/>
          <p:cNvSpPr/>
          <p:nvPr/>
        </p:nvSpPr>
        <p:spPr>
          <a:xfrm>
            <a:off x="685800" y="2819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Targeted Promos</a:t>
            </a:r>
            <a:endParaRPr lang="en-US" b="1" dirty="0"/>
          </a:p>
        </p:txBody>
      </p:sp>
      <p:sp>
        <p:nvSpPr>
          <p:cNvPr id="58" name="Rectangle 57"/>
          <p:cNvSpPr/>
          <p:nvPr/>
        </p:nvSpPr>
        <p:spPr>
          <a:xfrm>
            <a:off x="2667000" y="2819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Advertising</a:t>
            </a:r>
            <a:endParaRPr lang="en-US" b="1" dirty="0"/>
          </a:p>
        </p:txBody>
      </p:sp>
      <p:sp>
        <p:nvSpPr>
          <p:cNvPr id="59" name="Rectangle 58"/>
          <p:cNvSpPr/>
          <p:nvPr/>
        </p:nvSpPr>
        <p:spPr>
          <a:xfrm>
            <a:off x="4876800" y="2819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Product Demos</a:t>
            </a:r>
            <a:endParaRPr lang="en-US" b="1" dirty="0"/>
          </a:p>
        </p:txBody>
      </p:sp>
      <p:sp>
        <p:nvSpPr>
          <p:cNvPr id="60" name="Rectangle 59"/>
          <p:cNvSpPr/>
          <p:nvPr/>
        </p:nvSpPr>
        <p:spPr>
          <a:xfrm>
            <a:off x="685800" y="4724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/>
              <a:t>Directory / Wayfinding</a:t>
            </a:r>
            <a:endParaRPr lang="en-US" sz="1300" b="1" dirty="0"/>
          </a:p>
        </p:txBody>
      </p:sp>
      <p:sp>
        <p:nvSpPr>
          <p:cNvPr id="61" name="Rectangle 60"/>
          <p:cNvSpPr/>
          <p:nvPr/>
        </p:nvSpPr>
        <p:spPr>
          <a:xfrm>
            <a:off x="2667000" y="9906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Replace Posters</a:t>
            </a:r>
            <a:endParaRPr lang="en-US" b="1" dirty="0"/>
          </a:p>
        </p:txBody>
      </p:sp>
      <p:sp>
        <p:nvSpPr>
          <p:cNvPr id="62" name="Rectangle 61"/>
          <p:cNvSpPr/>
          <p:nvPr/>
        </p:nvSpPr>
        <p:spPr>
          <a:xfrm>
            <a:off x="4876800" y="4724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/>
              <a:t>Employee Communication</a:t>
            </a:r>
            <a:endParaRPr lang="en-US" sz="1300" b="1" dirty="0"/>
          </a:p>
        </p:txBody>
      </p:sp>
      <p:sp>
        <p:nvSpPr>
          <p:cNvPr id="63" name="Rectangle 62"/>
          <p:cNvSpPr/>
          <p:nvPr/>
        </p:nvSpPr>
        <p:spPr>
          <a:xfrm>
            <a:off x="6858000" y="2819400"/>
            <a:ext cx="18288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Menu Boards</a:t>
            </a:r>
            <a:endParaRPr lang="en-US" b="1" dirty="0"/>
          </a:p>
        </p:txBody>
      </p:sp>
      <p:sp>
        <p:nvSpPr>
          <p:cNvPr id="65" name="Rectangle 64"/>
          <p:cNvSpPr/>
          <p:nvPr/>
        </p:nvSpPr>
        <p:spPr>
          <a:xfrm>
            <a:off x="4876800" y="13716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1100" dirty="0" smtClean="0"/>
              <a:t>More Frequent Promos based on seasons, demographics, inventory, and price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858000" y="5105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Enhance Customer Experience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 smtClean="0"/>
              <a:t>Entertain while Waiting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58000" y="13716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Continuous Support for Brand via Sign Placement ,Content and Interaction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667000" y="5105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Enhance Service by Providing more ways to learn, engage, and interact.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5800" y="3200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Drive Sales of Overstocks, up-sell customers with related products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667000" y="3200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Earn additional revenue by carrying 3</a:t>
            </a:r>
            <a:r>
              <a:rPr lang="en-US" sz="1100" baseline="30000" dirty="0" smtClean="0"/>
              <a:t>rd</a:t>
            </a:r>
            <a:r>
              <a:rPr lang="en-US" sz="1100" dirty="0" smtClean="0"/>
              <a:t> Party Ads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876800" y="3200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Use education/demos to drive sales, enhance support and service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85800" y="5105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Simplify Customer Experience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Drive Traffic to Increase Sales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667000" y="13716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Streamline Communications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Lower Costs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Respond Fast to Changing Markets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876800" y="5105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Use for Internal Updates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858000" y="3200400"/>
            <a:ext cx="18288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More Frequent Price Changes and Promo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100" dirty="0" smtClean="0"/>
              <a:t>Enhanced Customer Experience drives Sales.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4800" y="914400"/>
            <a:ext cx="4267200" cy="17526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04800" y="4648200"/>
            <a:ext cx="8458200" cy="1752600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 rot="16200000">
            <a:off x="55636" y="1480649"/>
            <a:ext cx="8691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/>
                <a:solidFill>
                  <a:schemeClr val="accent3"/>
                </a:solidFill>
                <a:effectLst/>
              </a:rPr>
              <a:t>Cost</a:t>
            </a:r>
            <a:endParaRPr lang="en-US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-388392" y="5290649"/>
            <a:ext cx="17572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/>
                <a:solidFill>
                  <a:schemeClr val="accent3"/>
                </a:solidFill>
              </a:rPr>
              <a:t>Qualitative</a:t>
            </a:r>
            <a:endParaRPr lang="en-US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4" name="Rectangle 33"/>
          <p:cNvSpPr/>
          <p:nvPr/>
        </p:nvSpPr>
        <p:spPr>
          <a:xfrm rot="16200000">
            <a:off x="4231946" y="1483054"/>
            <a:ext cx="9893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/>
                <a:solidFill>
                  <a:schemeClr val="accent3"/>
                </a:solidFill>
                <a:effectLst/>
              </a:rPr>
              <a:t>Sales</a:t>
            </a:r>
            <a:endParaRPr lang="en-US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76800" y="914400"/>
            <a:ext cx="3886200" cy="1752600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 rot="16200000">
            <a:off x="-39719" y="3311854"/>
            <a:ext cx="9893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/>
                <a:solidFill>
                  <a:schemeClr val="accent3"/>
                </a:solidFill>
                <a:effectLst/>
              </a:rPr>
              <a:t>Sales</a:t>
            </a:r>
            <a:endParaRPr lang="en-US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4800" y="2743200"/>
            <a:ext cx="8458200" cy="1752600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1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30" grpId="0" animBg="1"/>
      <p:bldP spid="31" grpId="0" animBg="1"/>
      <p:bldP spid="32" grpId="0"/>
      <p:bldP spid="33" grpId="0"/>
      <p:bldP spid="34" grpId="0"/>
      <p:bldP spid="42" grpId="0" animBg="1"/>
      <p:bldP spid="43" grpId="0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7614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Digital Signage Benefits to the Value Chain </a:t>
            </a:r>
            <a:endParaRPr lang="en-US" sz="28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1371600"/>
            <a:ext cx="7772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Unlocking Economic Benefits of Digital Signage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524000" y="2438400"/>
            <a:ext cx="457200" cy="213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191000" y="2438400"/>
            <a:ext cx="457200" cy="2133600"/>
          </a:xfrm>
          <a:prstGeom prst="downArrow">
            <a:avLst/>
          </a:prstGeom>
          <a:solidFill>
            <a:srgbClr val="2DA2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858000" y="2438400"/>
            <a:ext cx="457200" cy="2133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62000" y="4953000"/>
            <a:ext cx="198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Sign Companies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9000" y="4953000"/>
            <a:ext cx="1981200" cy="533400"/>
          </a:xfrm>
          <a:prstGeom prst="roundRect">
            <a:avLst/>
          </a:prstGeom>
          <a:solidFill>
            <a:srgbClr val="2DA2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Customers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096000" y="4953000"/>
            <a:ext cx="19812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2895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562600" y="50292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20" name="Picture 19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6071074"/>
            <a:ext cx="1066800" cy="710726"/>
          </a:xfrm>
          <a:prstGeom prst="rect">
            <a:avLst/>
          </a:prstGeom>
        </p:spPr>
      </p:pic>
      <p:pic>
        <p:nvPicPr>
          <p:cNvPr id="23" name="Picture 22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6098031"/>
            <a:ext cx="1600200" cy="6580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391180"/>
            <a:ext cx="4871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Know the Audience Hot Buttons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12192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12192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600" y="28194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8194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44196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00600" y="4419600"/>
            <a:ext cx="3581400" cy="14478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62000" y="9906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Retail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5029200" y="10668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Medical</a:t>
            </a:r>
            <a:endParaRPr lang="en-US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838200" y="27432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Education</a:t>
            </a:r>
            <a:endParaRPr lang="en-US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5029200" y="27432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Banking / Financial</a:t>
            </a:r>
            <a:endParaRPr lang="en-US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838200" y="43434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Hospitality</a:t>
            </a:r>
            <a:endParaRPr lang="en-US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5029200" y="4343400"/>
            <a:ext cx="23622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Corporate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8200" y="1639669"/>
            <a:ext cx="3036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Shopper Experience, Ambiance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Promote Sales / Merchandise Effectively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Bring Online Experience Into the Store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3000" y="1524000"/>
            <a:ext cx="2674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Patient Experience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Medical Advice - Wellness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Ambiance / Entertain While Waiting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Directory / Wayfinding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838200" y="3099137"/>
            <a:ext cx="2510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Student Experience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Campus Schedules / Events Info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Directions / Wayfinding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Sports / Curriculum Promotion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953000" y="3239869"/>
            <a:ext cx="2901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Customer Experience, Ambiance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Bring Online Experience Into the Store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Bank Programs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838200" y="4872335"/>
            <a:ext cx="2971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Enhance Guest Experience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Updates on Meetings, Events, Activities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53000" y="4724400"/>
            <a:ext cx="20714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Tenant Experience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Menu Boards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Employee Communication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Vendor Welcome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Safety Messages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91180"/>
            <a:ext cx="5866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71C5"/>
                </a:solidFill>
                <a:latin typeface="Arial" pitchFamily="34" charset="0"/>
                <a:cs typeface="Arial" pitchFamily="34" charset="0"/>
              </a:rPr>
              <a:t>Educate Your Sales Staff – On Benefits</a:t>
            </a:r>
            <a:endParaRPr lang="en-US" sz="2400" b="1" dirty="0">
              <a:solidFill>
                <a:srgbClr val="0171C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bds42a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916643"/>
            <a:ext cx="1066800" cy="710726"/>
          </a:xfrm>
          <a:prstGeom prst="rect">
            <a:avLst/>
          </a:prstGeom>
        </p:spPr>
      </p:pic>
      <p:pic>
        <p:nvPicPr>
          <p:cNvPr id="10" name="Picture 9" descr="gallery-logo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943600"/>
            <a:ext cx="1600200" cy="65802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85800" y="1371600"/>
            <a:ext cx="7772400" cy="762000"/>
          </a:xfrm>
          <a:prstGeom prst="roundRect">
            <a:avLst/>
          </a:prstGeom>
          <a:solidFill>
            <a:srgbClr val="017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Unlocking Economic Benefits of Digital Signage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524000" y="2438400"/>
            <a:ext cx="457200" cy="21336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191000" y="2438400"/>
            <a:ext cx="457200" cy="21336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858000" y="2438400"/>
            <a:ext cx="457200" cy="21336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62000" y="4953000"/>
            <a:ext cx="19812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Sign Companies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29000" y="4953000"/>
            <a:ext cx="19812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Customers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096000" y="4953000"/>
            <a:ext cx="1981200" cy="533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2895600" y="5029200"/>
            <a:ext cx="381000" cy="3048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562600" y="5029200"/>
            <a:ext cx="3810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676400"/>
            <a:ext cx="75200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Unlocking the Economic Benefits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Digital Signage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video w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3400425"/>
            <a:ext cx="3517385" cy="2924175"/>
          </a:xfrm>
          <a:prstGeom prst="rect">
            <a:avLst/>
          </a:prstGeom>
        </p:spPr>
      </p:pic>
      <p:pic>
        <p:nvPicPr>
          <p:cNvPr id="7" name="Picture 6" descr="gallery-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3962400"/>
            <a:ext cx="3219771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533400"/>
            <a:ext cx="347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See You at Booth #203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1040</TotalTime>
  <Words>626</Words>
  <Application>Microsoft Office PowerPoint</Application>
  <PresentationFormat>On-screen Show (4:3)</PresentationFormat>
  <Paragraphs>162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VCOM IMC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Network Administrator</dc:creator>
  <cp:lastModifiedBy>William Kurtzer</cp:lastModifiedBy>
  <cp:revision>199</cp:revision>
  <dcterms:created xsi:type="dcterms:W3CDTF">2015-02-03T15:55:42Z</dcterms:created>
  <dcterms:modified xsi:type="dcterms:W3CDTF">2017-09-26T12:53:54Z</dcterms:modified>
</cp:coreProperties>
</file>